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307" r:id="rId3"/>
    <p:sldId id="280" r:id="rId4"/>
    <p:sldId id="281" r:id="rId5"/>
    <p:sldId id="279" r:id="rId6"/>
    <p:sldId id="276" r:id="rId7"/>
    <p:sldId id="282" r:id="rId8"/>
    <p:sldId id="275" r:id="rId9"/>
    <p:sldId id="277" r:id="rId10"/>
    <p:sldId id="278" r:id="rId11"/>
    <p:sldId id="283" r:id="rId12"/>
    <p:sldId id="287" r:id="rId13"/>
    <p:sldId id="273" r:id="rId14"/>
    <p:sldId id="288" r:id="rId15"/>
    <p:sldId id="312" r:id="rId16"/>
    <p:sldId id="313" r:id="rId17"/>
    <p:sldId id="308" r:id="rId18"/>
    <p:sldId id="318" r:id="rId19"/>
    <p:sldId id="315" r:id="rId20"/>
    <p:sldId id="316" r:id="rId21"/>
    <p:sldId id="319" r:id="rId22"/>
    <p:sldId id="320" r:id="rId23"/>
    <p:sldId id="317" r:id="rId24"/>
    <p:sldId id="321" r:id="rId25"/>
    <p:sldId id="322" r:id="rId26"/>
    <p:sldId id="323" r:id="rId27"/>
    <p:sldId id="29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61FE5-E678-774D-9C1A-F7737AF565F3}" type="datetimeFigureOut">
              <a:rPr lang="en-US" smtClean="0"/>
              <a:t>23/11/15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61E2-6B0A-9F49-A115-9BF29947A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7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E61E2-6B0A-9F49-A115-9BF29947A3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3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68F2991-1466-6E4C-8CE4-35F8A570AADE}" type="datetimeFigureOut">
              <a:rPr lang="en-US" smtClean="0"/>
              <a:pPr/>
              <a:t>23/11/15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34A6CCC-5A69-2E45-8400-46BF0ECDA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39"/>
            <a:ext cx="7772400" cy="25234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 smtClean="0"/>
              <a:t>Sociology and the Challenges of the 21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Century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73578"/>
            <a:ext cx="6682138" cy="30652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Slovenian Sociological Association</a:t>
            </a:r>
          </a:p>
          <a:p>
            <a:r>
              <a:rPr lang="en-US" sz="2800" dirty="0" smtClean="0"/>
              <a:t>Ljubljana, 6 November 2015</a:t>
            </a:r>
          </a:p>
          <a:p>
            <a:endParaRPr lang="en-US" sz="2800" dirty="0" smtClean="0"/>
          </a:p>
          <a:p>
            <a:r>
              <a:rPr lang="en-US" sz="2800" dirty="0" smtClean="0"/>
              <a:t>Craig Calhoun</a:t>
            </a:r>
          </a:p>
          <a:p>
            <a:r>
              <a:rPr lang="en-US" sz="2800" dirty="0" smtClean="0"/>
              <a:t>LSE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58949"/>
            <a:ext cx="7918450" cy="814539"/>
          </a:xfrm>
        </p:spPr>
        <p:txBody>
          <a:bodyPr>
            <a:noAutofit/>
          </a:bodyPr>
          <a:lstStyle/>
          <a:p>
            <a:r>
              <a:rPr lang="en-US" sz="3600" dirty="0" smtClean="0"/>
              <a:t>Nationalism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316" y="1449603"/>
            <a:ext cx="7454630" cy="476298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The mobilization of cultural commonality at the level of the state</a:t>
            </a:r>
          </a:p>
          <a:p>
            <a:pPr lvl="2"/>
            <a:r>
              <a:rPr lang="en-US" sz="2400" dirty="0" smtClean="0"/>
              <a:t>Whether ethnic or republican</a:t>
            </a:r>
          </a:p>
          <a:p>
            <a:pPr lvl="1"/>
            <a:r>
              <a:rPr lang="en-US" sz="2800" dirty="0" smtClean="0"/>
              <a:t>The claim of a pre-political basis for citizenship</a:t>
            </a:r>
          </a:p>
          <a:p>
            <a:pPr lvl="1"/>
            <a:r>
              <a:rPr lang="en-US" sz="2800" dirty="0" smtClean="0"/>
              <a:t>The model for the discrete society</a:t>
            </a:r>
          </a:p>
          <a:p>
            <a:pPr lvl="2"/>
            <a:r>
              <a:rPr lang="en-US" sz="2400" dirty="0" smtClean="0"/>
              <a:t>A world-system of nation-states</a:t>
            </a:r>
            <a:endParaRPr lang="en-US" dirty="0" smtClean="0"/>
          </a:p>
          <a:p>
            <a:pPr lvl="1"/>
            <a:r>
              <a:rPr lang="en-US" sz="2600" dirty="0" smtClean="0"/>
              <a:t>A framework for attempts to defend society</a:t>
            </a:r>
          </a:p>
          <a:p>
            <a:pPr lvl="2"/>
            <a:r>
              <a:rPr lang="en-US" sz="2400" dirty="0" smtClean="0"/>
              <a:t>Usually through identification with older forms of society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Rise of Social Movements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29077"/>
            <a:ext cx="7918450" cy="449708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With the Protestant Reformation in the foreground</a:t>
            </a:r>
          </a:p>
          <a:p>
            <a:pPr lvl="1"/>
            <a:r>
              <a:rPr lang="en-US" sz="2800" dirty="0" smtClean="0"/>
              <a:t>Resistance to capitalist transformations</a:t>
            </a:r>
          </a:p>
          <a:p>
            <a:pPr lvl="1"/>
            <a:r>
              <a:rPr lang="en-US" sz="2800" dirty="0" smtClean="0"/>
              <a:t>Extending through social revolutions</a:t>
            </a:r>
          </a:p>
          <a:p>
            <a:pPr lvl="2"/>
            <a:r>
              <a:rPr lang="en-US" sz="2400" dirty="0" smtClean="0"/>
              <a:t>Not simply replacements of governments but projects of social transformation and constitution</a:t>
            </a:r>
          </a:p>
          <a:p>
            <a:pPr lvl="1"/>
            <a:r>
              <a:rPr lang="en-US" sz="2800" dirty="0" smtClean="0"/>
              <a:t>Proliferating projects and mobilizations</a:t>
            </a:r>
          </a:p>
          <a:p>
            <a:pPr lvl="2"/>
            <a:r>
              <a:rPr lang="en-US" sz="2400" dirty="0" smtClean="0"/>
              <a:t>Addressing states</a:t>
            </a:r>
          </a:p>
          <a:p>
            <a:pPr lvl="2"/>
            <a:r>
              <a:rPr lang="en-US" sz="2400" dirty="0" smtClean="0"/>
              <a:t>Pursuing direct action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New Problems of Social Cohesion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579936"/>
            <a:ext cx="7918449" cy="4546228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Differentiation</a:t>
            </a:r>
          </a:p>
          <a:p>
            <a:pPr lvl="1"/>
            <a:r>
              <a:rPr lang="en-US" dirty="0" smtClean="0"/>
              <a:t>Of “value spheres”</a:t>
            </a:r>
          </a:p>
          <a:p>
            <a:pPr lvl="1"/>
            <a:r>
              <a:rPr lang="en-US" dirty="0" smtClean="0"/>
              <a:t>Of sectors</a:t>
            </a:r>
          </a:p>
          <a:p>
            <a:pPr lvl="1"/>
            <a:r>
              <a:rPr lang="en-US" dirty="0" smtClean="0"/>
              <a:t>Of institutions</a:t>
            </a:r>
          </a:p>
          <a:p>
            <a:pPr lvl="1"/>
            <a:r>
              <a:rPr lang="en-US" dirty="0" smtClean="0"/>
              <a:t>Of fields</a:t>
            </a:r>
          </a:p>
          <a:p>
            <a:pPr lvl="1"/>
            <a:r>
              <a:rPr lang="en-US" dirty="0" smtClean="0"/>
              <a:t>Of cultures and subcultures</a:t>
            </a:r>
          </a:p>
          <a:p>
            <a:r>
              <a:rPr lang="en-US" sz="2600" dirty="0" smtClean="0"/>
              <a:t>Need for articulation and integration</a:t>
            </a:r>
          </a:p>
          <a:p>
            <a:pPr lvl="1"/>
            <a:r>
              <a:rPr lang="en-US" dirty="0" smtClean="0"/>
              <a:t>Mirrored in differentiation of sciences</a:t>
            </a:r>
          </a:p>
          <a:p>
            <a:pPr lvl="1"/>
            <a:r>
              <a:rPr lang="en-US" dirty="0" smtClean="0"/>
              <a:t>Comte on the need for a queen</a:t>
            </a:r>
          </a:p>
          <a:p>
            <a:r>
              <a:rPr lang="en-US" sz="2600" dirty="0" smtClean="0"/>
              <a:t>Initially understood as national</a:t>
            </a:r>
          </a:p>
          <a:p>
            <a:pPr lvl="1"/>
            <a:r>
              <a:rPr lang="en-US" dirty="0" smtClean="0"/>
              <a:t>But also increasingly global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34866"/>
            <a:ext cx="7918450" cy="788894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Science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142" y="1185720"/>
            <a:ext cx="8177907" cy="527342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A material factor in the world and its transformations</a:t>
            </a:r>
          </a:p>
          <a:p>
            <a:r>
              <a:rPr lang="en-US" sz="2600" dirty="0" smtClean="0"/>
              <a:t>Crucial to completing the transformation of social thought to science</a:t>
            </a:r>
          </a:p>
          <a:p>
            <a:pPr lvl="1"/>
            <a:r>
              <a:rPr lang="en-US" sz="2400" dirty="0" smtClean="0"/>
              <a:t>Though sociology is always shaped by both (and torn between):</a:t>
            </a:r>
          </a:p>
          <a:p>
            <a:pPr lvl="2"/>
            <a:r>
              <a:rPr lang="en-US" sz="2000" dirty="0" smtClean="0"/>
              <a:t>natural science (objectivism) </a:t>
            </a:r>
          </a:p>
          <a:p>
            <a:pPr lvl="2"/>
            <a:r>
              <a:rPr lang="en-US" sz="2000" dirty="0" smtClean="0"/>
              <a:t>human science (cultural interpretation)</a:t>
            </a:r>
          </a:p>
          <a:p>
            <a:r>
              <a:rPr lang="en-US" sz="2400" dirty="0" smtClean="0"/>
              <a:t>Grounded in new institutions</a:t>
            </a:r>
          </a:p>
          <a:p>
            <a:pPr lvl="1"/>
            <a:r>
              <a:rPr lang="en-US" dirty="0" smtClean="0"/>
              <a:t>Universities</a:t>
            </a:r>
          </a:p>
          <a:p>
            <a:pPr lvl="1"/>
            <a:r>
              <a:rPr lang="en-US" dirty="0" smtClean="0"/>
              <a:t>Academies</a:t>
            </a:r>
          </a:p>
          <a:p>
            <a:pPr lvl="1"/>
            <a:r>
              <a:rPr lang="en-US" dirty="0" smtClean="0"/>
              <a:t>Professional societies</a:t>
            </a:r>
            <a:endParaRPr lang="en-US" sz="2400" dirty="0" smtClean="0"/>
          </a:p>
          <a:p>
            <a:r>
              <a:rPr lang="en-US" sz="2400" dirty="0" smtClean="0"/>
              <a:t>But never contained entirely by those institutions and now spread more and more</a:t>
            </a:r>
            <a:r>
              <a:rPr lang="en-US" dirty="0" smtClean="0"/>
              <a:t> widely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17532"/>
            <a:ext cx="7918450" cy="1054068"/>
          </a:xfrm>
        </p:spPr>
        <p:txBody>
          <a:bodyPr>
            <a:noAutofit/>
          </a:bodyPr>
          <a:lstStyle/>
          <a:p>
            <a:r>
              <a:rPr lang="en-US" sz="3600" dirty="0" smtClean="0"/>
              <a:t>All these social sources and foci for sociology remain important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423" y="1767134"/>
            <a:ext cx="7620323" cy="4790591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The modern package of basic structuring conditions hasn’t simply vanished, though it is stressed.</a:t>
            </a:r>
          </a:p>
          <a:p>
            <a:r>
              <a:rPr lang="en-US" sz="2600" dirty="0" smtClean="0"/>
              <a:t>Some modern transformations continue</a:t>
            </a:r>
          </a:p>
          <a:p>
            <a:pPr lvl="1"/>
            <a:r>
              <a:rPr lang="en-US" sz="2100" dirty="0" smtClean="0"/>
              <a:t>Dramatic new scales of urbanization</a:t>
            </a:r>
          </a:p>
          <a:p>
            <a:pPr lvl="1"/>
            <a:r>
              <a:rPr lang="en-US" sz="2100" dirty="0" smtClean="0"/>
              <a:t>Continued technological revolutions in communications</a:t>
            </a:r>
          </a:p>
          <a:p>
            <a:pPr lvl="1"/>
            <a:r>
              <a:rPr lang="en-US" sz="2100" dirty="0" smtClean="0"/>
              <a:t>Migration and new challenges to cohesion</a:t>
            </a:r>
          </a:p>
          <a:p>
            <a:pPr lvl="1"/>
            <a:r>
              <a:rPr lang="en-US" sz="2100" dirty="0" smtClean="0"/>
              <a:t>Renewal of public religion	</a:t>
            </a:r>
          </a:p>
          <a:p>
            <a:r>
              <a:rPr lang="en-US" sz="2600" dirty="0" smtClean="0"/>
              <a:t>But there are also epochal changes</a:t>
            </a:r>
          </a:p>
          <a:p>
            <a:pPr lvl="1"/>
            <a:r>
              <a:rPr lang="en-US" sz="2100" dirty="0" smtClean="0"/>
              <a:t>Not least in relations of “the West” to the rest of the World</a:t>
            </a:r>
          </a:p>
          <a:p>
            <a:pPr lvl="1"/>
            <a:r>
              <a:rPr lang="en-US" sz="2100" dirty="0" smtClean="0"/>
              <a:t>But also in the nature of capitalism</a:t>
            </a:r>
          </a:p>
          <a:p>
            <a:pPr lvl="1"/>
            <a:r>
              <a:rPr lang="en-US" sz="2100" dirty="0" smtClean="0"/>
              <a:t>In the prominence of transnational organization</a:t>
            </a:r>
          </a:p>
          <a:p>
            <a:pPr lvl="1"/>
            <a:r>
              <a:rPr lang="en-US" sz="2100" dirty="0" smtClean="0"/>
              <a:t>In the tacit social contracts shaping citizenship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dog that didn’t bark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263" y="1595424"/>
            <a:ext cx="7902962" cy="45307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Since 2008 much of the world has experienced massive economic crisis without any major, anti-systemic social movement </a:t>
            </a:r>
          </a:p>
          <a:p>
            <a:pPr lvl="1"/>
            <a:r>
              <a:rPr lang="en-US" dirty="0" smtClean="0"/>
              <a:t>First European crisis since the early 19</a:t>
            </a:r>
            <a:r>
              <a:rPr lang="en-US" baseline="30000" dirty="0" smtClean="0"/>
              <a:t>th</a:t>
            </a:r>
            <a:r>
              <a:rPr lang="en-US" dirty="0" smtClean="0"/>
              <a:t> Century in which socialism didn’t pose a challenging alternative</a:t>
            </a:r>
          </a:p>
          <a:p>
            <a:pPr lvl="1"/>
            <a:r>
              <a:rPr lang="en-US" dirty="0" smtClean="0"/>
              <a:t>There were many movements, but they didn’t offer a scalable, systemic alternative</a:t>
            </a:r>
          </a:p>
          <a:p>
            <a:r>
              <a:rPr lang="en-US" dirty="0" smtClean="0"/>
              <a:t>Yet, there is massive disillusionment with governments</a:t>
            </a:r>
          </a:p>
          <a:p>
            <a:pPr lvl="1"/>
            <a:r>
              <a:rPr lang="en-US" dirty="0" smtClean="0"/>
              <a:t>And often populist responses.</a:t>
            </a:r>
          </a:p>
          <a:p>
            <a:r>
              <a:rPr lang="en-US" dirty="0" smtClean="0"/>
              <a:t>And there are major problems throughout the west in developing effective policies</a:t>
            </a:r>
          </a:p>
          <a:p>
            <a:pPr lvl="1"/>
            <a:r>
              <a:rPr lang="en-US" dirty="0" smtClean="0"/>
              <a:t>Take the current refugee crisis.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54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74276"/>
            <a:ext cx="7918450" cy="788894"/>
          </a:xfrm>
        </p:spPr>
        <p:txBody>
          <a:bodyPr/>
          <a:lstStyle/>
          <a:p>
            <a:r>
              <a:rPr lang="en-US" dirty="0" smtClean="0"/>
              <a:t>The Need for Sociology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502488"/>
            <a:ext cx="7918450" cy="4623676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Bring the social back in.</a:t>
            </a:r>
          </a:p>
          <a:p>
            <a:pPr lvl="1"/>
            <a:r>
              <a:rPr lang="en-US" sz="2200" dirty="0" smtClean="0"/>
              <a:t>After neoliberalism</a:t>
            </a:r>
          </a:p>
          <a:p>
            <a:pPr lvl="1"/>
            <a:r>
              <a:rPr lang="en-US" sz="2200" dirty="0" smtClean="0"/>
              <a:t>After </a:t>
            </a:r>
            <a:r>
              <a:rPr lang="en-US" sz="2200" dirty="0" err="1" smtClean="0"/>
              <a:t>compartmentalisation</a:t>
            </a:r>
            <a:r>
              <a:rPr lang="en-US" sz="2200" dirty="0" smtClean="0"/>
              <a:t> of the political, economic, and social</a:t>
            </a:r>
          </a:p>
          <a:p>
            <a:pPr lvl="1"/>
            <a:r>
              <a:rPr lang="en-US" sz="2200" dirty="0" smtClean="0"/>
              <a:t>After celebrations of markets and individuals</a:t>
            </a:r>
          </a:p>
          <a:p>
            <a:r>
              <a:rPr lang="en-US" sz="2600" dirty="0" smtClean="0"/>
              <a:t>Ask the question again: what makes society?</a:t>
            </a:r>
          </a:p>
          <a:p>
            <a:pPr lvl="1"/>
            <a:r>
              <a:rPr lang="en-US" sz="2200" dirty="0" smtClean="0"/>
              <a:t>Crucial if society is be</a:t>
            </a:r>
            <a:r>
              <a:rPr lang="en-US" sz="2400" dirty="0" smtClean="0"/>
              <a:t>ing remade</a:t>
            </a:r>
          </a:p>
          <a:p>
            <a:pPr lvl="1"/>
            <a:r>
              <a:rPr lang="en-US" sz="2400" dirty="0" smtClean="0"/>
              <a:t>Recover macrosociology and relations across levels and throughout systems</a:t>
            </a:r>
          </a:p>
          <a:p>
            <a:r>
              <a:rPr lang="en-US" sz="2600" dirty="0" smtClean="0"/>
              <a:t>Be part of addressing basic public issues</a:t>
            </a:r>
          </a:p>
        </p:txBody>
      </p:sp>
    </p:spTree>
    <p:extLst>
      <p:ext uri="{BB962C8B-B14F-4D97-AF65-F5344CB8AC3E}">
        <p14:creationId xmlns:p14="http://schemas.microsoft.com/office/powerpoint/2010/main" val="52563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05256"/>
            <a:ext cx="7918450" cy="788894"/>
          </a:xfrm>
        </p:spPr>
        <p:txBody>
          <a:bodyPr>
            <a:normAutofit/>
          </a:bodyPr>
          <a:lstStyle/>
          <a:p>
            <a:r>
              <a:rPr lang="en-US" sz="3800" dirty="0" smtClean="0"/>
              <a:t>21</a:t>
            </a:r>
            <a:r>
              <a:rPr lang="en-US" sz="3800" baseline="30000" dirty="0" smtClean="0"/>
              <a:t>st</a:t>
            </a:r>
            <a:r>
              <a:rPr lang="en-US" sz="3800" dirty="0" smtClean="0"/>
              <a:t> Century Challenges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440529"/>
            <a:ext cx="8029786" cy="484823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Shifting issues will drive drive sociology’s development.</a:t>
            </a:r>
          </a:p>
          <a:p>
            <a:pPr lvl="1"/>
            <a:r>
              <a:rPr lang="en-US" dirty="0" smtClean="0"/>
              <a:t>To start with, sociology has often been national in  focus and needs to develop ways of being more effectively global</a:t>
            </a:r>
          </a:p>
          <a:p>
            <a:pPr lvl="2"/>
            <a:r>
              <a:rPr lang="en-US" dirty="0" smtClean="0"/>
              <a:t>Comparison</a:t>
            </a:r>
          </a:p>
          <a:p>
            <a:pPr lvl="2"/>
            <a:r>
              <a:rPr lang="en-US" dirty="0" smtClean="0"/>
              <a:t>But also study of global social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r>
              <a:rPr lang="en-US" dirty="0" smtClean="0"/>
              <a:t>There are lots of challenges to list:</a:t>
            </a:r>
          </a:p>
          <a:p>
            <a:pPr lvl="1"/>
            <a:r>
              <a:rPr lang="en-US" dirty="0" smtClean="0"/>
              <a:t>Aging populations</a:t>
            </a:r>
          </a:p>
          <a:p>
            <a:pPr lvl="1"/>
            <a:r>
              <a:rPr lang="en-US" dirty="0" smtClean="0"/>
              <a:t>Urban transformation</a:t>
            </a:r>
          </a:p>
          <a:p>
            <a:pPr lvl="1"/>
            <a:r>
              <a:rPr lang="en-US" dirty="0" smtClean="0"/>
              <a:t>Refugees and migration</a:t>
            </a:r>
          </a:p>
          <a:p>
            <a:pPr lvl="1"/>
            <a:r>
              <a:rPr lang="en-US" dirty="0" smtClean="0"/>
              <a:t>Transformations of work and employment</a:t>
            </a:r>
          </a:p>
          <a:p>
            <a:pPr lvl="1"/>
            <a:r>
              <a:rPr lang="en-US" dirty="0" smtClean="0"/>
              <a:t>National and religious conflicts 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75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27806"/>
            <a:ext cx="7918450" cy="788894"/>
          </a:xfrm>
        </p:spPr>
        <p:txBody>
          <a:bodyPr/>
          <a:lstStyle/>
          <a:p>
            <a:r>
              <a:rPr lang="en-US" dirty="0" smtClean="0"/>
              <a:t>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409549"/>
            <a:ext cx="7918450" cy="4941168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State</a:t>
            </a:r>
          </a:p>
          <a:p>
            <a:r>
              <a:rPr lang="en-US" sz="2600" dirty="0" smtClean="0"/>
              <a:t>Church</a:t>
            </a:r>
          </a:p>
          <a:p>
            <a:r>
              <a:rPr lang="en-US" sz="2600" dirty="0" smtClean="0"/>
              <a:t>Universities </a:t>
            </a:r>
          </a:p>
          <a:p>
            <a:pPr lvl="1"/>
            <a:r>
              <a:rPr lang="en-US" sz="2400" dirty="0" smtClean="0"/>
              <a:t>And the rest of education and knowledge</a:t>
            </a:r>
          </a:p>
          <a:p>
            <a:r>
              <a:rPr lang="en-US" sz="2800" dirty="0" smtClean="0"/>
              <a:t>Medicine and health care</a:t>
            </a:r>
          </a:p>
          <a:p>
            <a:r>
              <a:rPr lang="en-US" sz="2800" dirty="0" smtClean="0"/>
              <a:t>Corporations</a:t>
            </a:r>
          </a:p>
          <a:p>
            <a:r>
              <a:rPr lang="en-US" sz="2800" dirty="0" smtClean="0"/>
              <a:t>Challenged </a:t>
            </a:r>
          </a:p>
          <a:p>
            <a:pPr lvl="1"/>
            <a:r>
              <a:rPr lang="en-US" sz="2600" dirty="0" smtClean="0"/>
              <a:t>By costs – and government limits</a:t>
            </a:r>
          </a:p>
          <a:p>
            <a:pPr lvl="1"/>
            <a:r>
              <a:rPr lang="en-US" sz="2600" dirty="0" smtClean="0"/>
              <a:t>By ‘consumer’ dissatisfaction</a:t>
            </a:r>
          </a:p>
          <a:p>
            <a:pPr lvl="1"/>
            <a:r>
              <a:rPr lang="en-US" sz="2600" dirty="0" smtClean="0"/>
              <a:t>By disputed authority or legitimacy</a:t>
            </a:r>
          </a:p>
          <a:p>
            <a:pPr lvl="1"/>
            <a:r>
              <a:rPr lang="en-US" sz="2600" dirty="0" smtClean="0"/>
              <a:t>By bureaucratic dysfunctions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11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719340"/>
            <a:ext cx="7918450" cy="44068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accomplishes social cohesion? What makes society?</a:t>
            </a:r>
          </a:p>
          <a:p>
            <a:r>
              <a:rPr lang="en-US" dirty="0" smtClean="0"/>
              <a:t>Forms:</a:t>
            </a:r>
          </a:p>
          <a:p>
            <a:pPr lvl="1"/>
            <a:r>
              <a:rPr lang="en-US" dirty="0" smtClean="0"/>
              <a:t>Identity categories</a:t>
            </a:r>
          </a:p>
          <a:p>
            <a:pPr lvl="1"/>
            <a:r>
              <a:rPr lang="en-US" dirty="0" smtClean="0"/>
              <a:t>Networks</a:t>
            </a:r>
          </a:p>
          <a:p>
            <a:pPr lvl="2"/>
            <a:r>
              <a:rPr lang="en-US" dirty="0" smtClean="0"/>
              <a:t>Direct</a:t>
            </a:r>
          </a:p>
          <a:p>
            <a:pPr lvl="2"/>
            <a:r>
              <a:rPr lang="en-US" dirty="0" smtClean="0"/>
              <a:t>Indirect</a:t>
            </a:r>
          </a:p>
          <a:p>
            <a:pPr lvl="1"/>
            <a:r>
              <a:rPr lang="en-US" dirty="0" smtClean="0"/>
              <a:t>Functional integration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Public communication</a:t>
            </a:r>
          </a:p>
          <a:p>
            <a:r>
              <a:rPr lang="en-US" dirty="0" smtClean="0"/>
              <a:t>Reinforcement or tension?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3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Sociology has always been shaped by the world around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It is specifically a modern invention</a:t>
            </a:r>
          </a:p>
          <a:p>
            <a:r>
              <a:rPr lang="en-US" sz="2600" dirty="0" smtClean="0"/>
              <a:t>There has always been social thought, but not always a science of society based on </a:t>
            </a:r>
          </a:p>
          <a:p>
            <a:pPr lvl="1"/>
            <a:r>
              <a:rPr lang="en-US" sz="2200" dirty="0" smtClean="0"/>
              <a:t>Systematic empirical observation</a:t>
            </a:r>
          </a:p>
          <a:p>
            <a:pPr lvl="1"/>
            <a:r>
              <a:rPr lang="en-US" sz="2200" dirty="0" smtClean="0"/>
              <a:t>Methodical analysis</a:t>
            </a:r>
          </a:p>
          <a:p>
            <a:pPr lvl="1"/>
            <a:r>
              <a:rPr lang="en-US" sz="2200" dirty="0" smtClean="0"/>
              <a:t>Theory-building</a:t>
            </a:r>
          </a:p>
          <a:p>
            <a:r>
              <a:rPr lang="en-US" sz="2400" dirty="0" smtClean="0"/>
              <a:t>But sociology responded not just to intellectual change but material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89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911" y="1734830"/>
            <a:ext cx="7604835" cy="4360354"/>
          </a:xfrm>
        </p:spPr>
        <p:txBody>
          <a:bodyPr/>
          <a:lstStyle/>
          <a:p>
            <a:r>
              <a:rPr lang="en-US" sz="2400" dirty="0" smtClean="0"/>
              <a:t>Public order</a:t>
            </a:r>
          </a:p>
          <a:p>
            <a:pPr lvl="1"/>
            <a:r>
              <a:rPr lang="en-US" dirty="0" smtClean="0"/>
              <a:t>In re crime, war, etc.</a:t>
            </a:r>
          </a:p>
          <a:p>
            <a:r>
              <a:rPr lang="en-US" sz="2400" dirty="0" smtClean="0"/>
              <a:t>Public health and safety</a:t>
            </a:r>
          </a:p>
          <a:p>
            <a:pPr lvl="1"/>
            <a:r>
              <a:rPr lang="en-US" dirty="0" smtClean="0"/>
              <a:t>In re risks from food or pollution</a:t>
            </a:r>
          </a:p>
          <a:p>
            <a:r>
              <a:rPr lang="en-US" sz="2400" dirty="0" smtClean="0"/>
              <a:t>Protection </a:t>
            </a:r>
          </a:p>
          <a:p>
            <a:pPr lvl="1"/>
            <a:r>
              <a:rPr lang="en-US" dirty="0" smtClean="0"/>
              <a:t>In re unemployment, old age, hunger</a:t>
            </a:r>
          </a:p>
          <a:p>
            <a:pPr lvl="1"/>
            <a:r>
              <a:rPr lang="en-US" dirty="0" smtClean="0"/>
              <a:t>Or new risks like cyber-security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56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Metamorphoses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400" y="1626403"/>
            <a:ext cx="7589346" cy="46313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need not just a list but an understanding of what drives and connects changes and shapes possible solutions. E.g.,</a:t>
            </a:r>
          </a:p>
          <a:p>
            <a:pPr lvl="1"/>
            <a:r>
              <a:rPr lang="en-US" sz="2200" dirty="0" smtClean="0"/>
              <a:t>Capitalism</a:t>
            </a:r>
          </a:p>
          <a:p>
            <a:pPr lvl="1"/>
            <a:r>
              <a:rPr lang="en-US" sz="2200" dirty="0" smtClean="0"/>
              <a:t>Infrastructure</a:t>
            </a:r>
          </a:p>
          <a:p>
            <a:pPr lvl="1"/>
            <a:r>
              <a:rPr lang="en-US" sz="2200" dirty="0" smtClean="0"/>
              <a:t>Geopolitics</a:t>
            </a:r>
          </a:p>
          <a:p>
            <a:pPr lvl="1"/>
            <a:r>
              <a:rPr lang="en-US" sz="2200" dirty="0" smtClean="0"/>
              <a:t>Cultural creativity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3767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58786"/>
            <a:ext cx="7918450" cy="788894"/>
          </a:xfrm>
        </p:spPr>
        <p:txBody>
          <a:bodyPr/>
          <a:lstStyle/>
          <a:p>
            <a:r>
              <a:rPr lang="en-US" dirty="0" smtClean="0"/>
              <a:t>Capitalism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445" y="1371600"/>
            <a:ext cx="7787779" cy="4948138"/>
          </a:xfrm>
        </p:spPr>
        <p:txBody>
          <a:bodyPr>
            <a:normAutofit/>
          </a:bodyPr>
          <a:lstStyle/>
          <a:p>
            <a:r>
              <a:rPr lang="en-US" dirty="0" smtClean="0"/>
              <a:t>Not just markets</a:t>
            </a:r>
          </a:p>
          <a:p>
            <a:pPr lvl="1"/>
            <a:r>
              <a:rPr lang="en-US" dirty="0" smtClean="0"/>
              <a:t>Drive to expansion</a:t>
            </a:r>
          </a:p>
          <a:p>
            <a:pPr lvl="1"/>
            <a:r>
              <a:rPr lang="en-US" dirty="0" smtClean="0"/>
              <a:t>Drive to accumulation</a:t>
            </a:r>
          </a:p>
          <a:p>
            <a:pPr lvl="1"/>
            <a:r>
              <a:rPr lang="en-US" dirty="0" smtClean="0"/>
              <a:t>Massive externalities</a:t>
            </a:r>
          </a:p>
          <a:p>
            <a:r>
              <a:rPr lang="en-US" dirty="0" smtClean="0"/>
              <a:t>Polanyi’s double movement</a:t>
            </a:r>
          </a:p>
          <a:p>
            <a:r>
              <a:rPr lang="en-US" dirty="0" smtClean="0"/>
              <a:t>One approach to problem-solving</a:t>
            </a:r>
          </a:p>
          <a:p>
            <a:r>
              <a:rPr lang="en-US" dirty="0" smtClean="0"/>
              <a:t>Based in social institutions like corporations</a:t>
            </a:r>
          </a:p>
          <a:p>
            <a:pPr lvl="1"/>
            <a:r>
              <a:rPr lang="en-US" dirty="0" smtClean="0"/>
              <a:t>And reliance on states</a:t>
            </a:r>
          </a:p>
          <a:p>
            <a:r>
              <a:rPr lang="en-US" dirty="0" smtClean="0"/>
              <a:t>Possibly being transformed by ‘state capitalist’ alternatives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09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creativity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57382"/>
            <a:ext cx="7918450" cy="4468781"/>
          </a:xfrm>
        </p:spPr>
        <p:txBody>
          <a:bodyPr/>
          <a:lstStyle/>
          <a:p>
            <a:r>
              <a:rPr lang="en-US" dirty="0" smtClean="0"/>
              <a:t>Science and technology </a:t>
            </a:r>
          </a:p>
          <a:p>
            <a:r>
              <a:rPr lang="en-US" dirty="0" smtClean="0"/>
              <a:t>Renewal of religion</a:t>
            </a:r>
          </a:p>
          <a:p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And the proliferation of new ‘apps’</a:t>
            </a:r>
          </a:p>
          <a:p>
            <a:r>
              <a:rPr lang="en-US" dirty="0" smtClean="0"/>
              <a:t>Nationalism renewed</a:t>
            </a:r>
          </a:p>
          <a:p>
            <a:r>
              <a:rPr lang="en-US" dirty="0" smtClean="0"/>
              <a:t>An enormous economy, but also a basic question about the </a:t>
            </a:r>
            <a:r>
              <a:rPr lang="en-US" dirty="0" err="1" smtClean="0"/>
              <a:t>organisation</a:t>
            </a:r>
            <a:r>
              <a:rPr lang="en-US" dirty="0" smtClean="0"/>
              <a:t> of social participation.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810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81336"/>
            <a:ext cx="7918450" cy="788894"/>
          </a:xfrm>
        </p:spPr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316612"/>
            <a:ext cx="7918450" cy="48482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most important factor in social </a:t>
            </a:r>
            <a:r>
              <a:rPr lang="en-US" dirty="0" err="1" smtClean="0"/>
              <a:t>organisation</a:t>
            </a:r>
            <a:r>
              <a:rPr lang="en-US" dirty="0" smtClean="0"/>
              <a:t> that sociology tends to forget</a:t>
            </a:r>
          </a:p>
          <a:p>
            <a:pPr lvl="1"/>
            <a:r>
              <a:rPr lang="en-US" dirty="0" smtClean="0"/>
              <a:t>Transport, communications, water, waste</a:t>
            </a:r>
          </a:p>
          <a:p>
            <a:pPr lvl="1"/>
            <a:r>
              <a:rPr lang="en-US" dirty="0" smtClean="0"/>
              <a:t>The computers behind automation and global finance</a:t>
            </a:r>
          </a:p>
          <a:p>
            <a:r>
              <a:rPr lang="en-US" dirty="0" smtClean="0"/>
              <a:t>Facilitating </a:t>
            </a:r>
          </a:p>
          <a:p>
            <a:pPr lvl="1"/>
            <a:r>
              <a:rPr lang="en-US" dirty="0" smtClean="0"/>
              <a:t>Connection</a:t>
            </a:r>
          </a:p>
          <a:p>
            <a:pPr lvl="1"/>
            <a:r>
              <a:rPr lang="en-US" dirty="0" smtClean="0"/>
              <a:t>Concentration</a:t>
            </a:r>
          </a:p>
          <a:p>
            <a:pPr lvl="1"/>
            <a:r>
              <a:rPr lang="en-US" dirty="0" smtClean="0"/>
              <a:t>Movement</a:t>
            </a:r>
          </a:p>
          <a:p>
            <a:r>
              <a:rPr lang="en-US" dirty="0" smtClean="0"/>
              <a:t>Massive investments</a:t>
            </a:r>
          </a:p>
          <a:p>
            <a:pPr lvl="1"/>
            <a:r>
              <a:rPr lang="en-US" dirty="0" smtClean="0"/>
              <a:t>With financial impact</a:t>
            </a:r>
          </a:p>
          <a:p>
            <a:pPr lvl="1"/>
            <a:r>
              <a:rPr lang="en-US" dirty="0" smtClean="0"/>
              <a:t>Government impact</a:t>
            </a:r>
          </a:p>
          <a:p>
            <a:pPr lvl="1"/>
            <a:r>
              <a:rPr lang="en-US" dirty="0" smtClean="0"/>
              <a:t>Also impact on social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97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41775"/>
            <a:ext cx="7918450" cy="75931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Return of Geopolitics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132071"/>
            <a:ext cx="7918449" cy="53428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weakness of global institutions</a:t>
            </a:r>
          </a:p>
          <a:p>
            <a:r>
              <a:rPr lang="en-US" dirty="0" smtClean="0"/>
              <a:t>The growing importance of regional structures – and conflicts</a:t>
            </a:r>
          </a:p>
          <a:p>
            <a:pPr lvl="1"/>
            <a:r>
              <a:rPr lang="en-US" dirty="0" smtClean="0"/>
              <a:t>Changing relations of local to national</a:t>
            </a:r>
          </a:p>
          <a:p>
            <a:r>
              <a:rPr lang="en-US" dirty="0" smtClean="0"/>
              <a:t>Crossroads, frontiers, and the footprints of old empires</a:t>
            </a:r>
          </a:p>
          <a:p>
            <a:pPr lvl="1"/>
            <a:r>
              <a:rPr lang="en-US" dirty="0" smtClean="0"/>
              <a:t>Central Asia</a:t>
            </a:r>
          </a:p>
          <a:p>
            <a:pPr lvl="1"/>
            <a:r>
              <a:rPr lang="en-US" dirty="0" smtClean="0"/>
              <a:t>Ukraine</a:t>
            </a:r>
          </a:p>
          <a:p>
            <a:pPr lvl="1"/>
            <a:r>
              <a:rPr lang="en-US" dirty="0" smtClean="0"/>
              <a:t>Middle East</a:t>
            </a:r>
          </a:p>
          <a:p>
            <a:r>
              <a:rPr lang="en-US" dirty="0" smtClean="0"/>
              <a:t>New security challenges</a:t>
            </a:r>
          </a:p>
          <a:p>
            <a:pPr lvl="1"/>
            <a:r>
              <a:rPr lang="en-US" dirty="0" smtClean="0"/>
              <a:t>Small wars</a:t>
            </a:r>
          </a:p>
          <a:p>
            <a:pPr lvl="1"/>
            <a:r>
              <a:rPr lang="en-US" dirty="0" smtClean="0"/>
              <a:t>Terrorism</a:t>
            </a:r>
          </a:p>
          <a:p>
            <a:r>
              <a:rPr lang="en-US" dirty="0" smtClean="0"/>
              <a:t>The geographies of social solidarity</a:t>
            </a:r>
          </a:p>
          <a:p>
            <a:r>
              <a:rPr lang="en-US" dirty="0" smtClean="0"/>
              <a:t>Will the modern world system be renewed?</a:t>
            </a:r>
          </a:p>
          <a:p>
            <a:pPr lvl="1"/>
            <a:r>
              <a:rPr lang="en-US" dirty="0" smtClean="0"/>
              <a:t>Chinese hegemony?</a:t>
            </a:r>
          </a:p>
          <a:p>
            <a:pPr lvl="1"/>
            <a:r>
              <a:rPr lang="en-US" dirty="0" smtClean="0"/>
              <a:t>Multilateral leadership?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99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are these connected?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Polanyi’s double movement</a:t>
            </a:r>
          </a:p>
          <a:p>
            <a:r>
              <a:rPr lang="en-US" dirty="0" smtClean="0"/>
              <a:t>The search for responses to achieve social goods:</a:t>
            </a:r>
          </a:p>
          <a:p>
            <a:pPr lvl="1"/>
            <a:r>
              <a:rPr lang="en-US" dirty="0" smtClean="0"/>
              <a:t>The social (welfare) state</a:t>
            </a:r>
          </a:p>
          <a:p>
            <a:pPr lvl="2"/>
            <a:r>
              <a:rPr lang="en-US" dirty="0" smtClean="0"/>
              <a:t>Or socialist transformation</a:t>
            </a:r>
          </a:p>
          <a:p>
            <a:pPr lvl="1"/>
            <a:r>
              <a:rPr lang="en-US" dirty="0" smtClean="0"/>
              <a:t>Capitalism with inequality and distribution problems mitigated</a:t>
            </a:r>
          </a:p>
          <a:p>
            <a:pPr lvl="1"/>
            <a:r>
              <a:rPr lang="en-US" dirty="0" smtClean="0"/>
              <a:t>Philanthropy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4265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871"/>
            <a:ext cx="8178800" cy="788894"/>
          </a:xfrm>
        </p:spPr>
        <p:txBody>
          <a:bodyPr>
            <a:noAutofit/>
          </a:bodyPr>
          <a:lstStyle/>
          <a:p>
            <a:r>
              <a:rPr lang="en-US" sz="3600" dirty="0" smtClean="0"/>
              <a:t>Sociology </a:t>
            </a:r>
            <a:r>
              <a:rPr lang="en-US" sz="3600" dirty="0" smtClean="0"/>
              <a:t>is needed to </a:t>
            </a:r>
            <a:r>
              <a:rPr lang="en-US" sz="3600" dirty="0" smtClean="0"/>
              <a:t>understand a changing </a:t>
            </a:r>
            <a:r>
              <a:rPr lang="en-US" sz="3600" dirty="0" smtClean="0"/>
              <a:t>world</a:t>
            </a:r>
            <a:r>
              <a:rPr lang="en-US" sz="3600" dirty="0"/>
              <a:t> </a:t>
            </a:r>
            <a:r>
              <a:rPr lang="en-US" sz="3600" dirty="0" smtClean="0"/>
              <a:t> -  but sociology also needs to change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2038256"/>
            <a:ext cx="7918449" cy="45014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Sociology must be at once national and global</a:t>
            </a:r>
          </a:p>
          <a:p>
            <a:pPr lvl="1"/>
            <a:r>
              <a:rPr lang="en-US" dirty="0" smtClean="0"/>
              <a:t>And this involves changing questions, changing relations and learning processes</a:t>
            </a:r>
          </a:p>
          <a:p>
            <a:r>
              <a:rPr lang="en-US" dirty="0" smtClean="0"/>
              <a:t>Sociology needs better integration across some of its own internal divisions</a:t>
            </a:r>
          </a:p>
          <a:p>
            <a:pPr lvl="1"/>
            <a:r>
              <a:rPr lang="en-US" dirty="0" smtClean="0"/>
              <a:t>Methodological (esp. qualitative and quantitative)</a:t>
            </a:r>
          </a:p>
          <a:p>
            <a:pPr lvl="1"/>
            <a:r>
              <a:rPr lang="en-US" dirty="0" smtClean="0"/>
              <a:t>Theoretical (redefining objectivity as the maximization of perspectives – Nietzsche)</a:t>
            </a:r>
          </a:p>
          <a:p>
            <a:pPr lvl="1"/>
            <a:r>
              <a:rPr lang="en-US" dirty="0" smtClean="0"/>
              <a:t>Subfields</a:t>
            </a:r>
          </a:p>
          <a:p>
            <a:r>
              <a:rPr lang="en-US" dirty="0" smtClean="0"/>
              <a:t>Sociology needs to inform problem-oriented interdisciplinary fields and professions</a:t>
            </a:r>
          </a:p>
          <a:p>
            <a:r>
              <a:rPr lang="en-US" dirty="0" smtClean="0"/>
              <a:t>Sociology needs to engage broad publics and movements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Rise of the Modern State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38" y="1629077"/>
            <a:ext cx="6709166" cy="449708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A complex organization</a:t>
            </a:r>
          </a:p>
          <a:p>
            <a:pPr lvl="2"/>
            <a:r>
              <a:rPr lang="en-US" sz="2200" dirty="0" smtClean="0"/>
              <a:t>Increasingly self-consciously designed</a:t>
            </a:r>
          </a:p>
          <a:p>
            <a:pPr lvl="1"/>
            <a:r>
              <a:rPr lang="en-US" sz="2400" dirty="0" smtClean="0"/>
              <a:t>With intensified capacity to intervene in social life</a:t>
            </a:r>
          </a:p>
          <a:p>
            <a:pPr lvl="1"/>
            <a:r>
              <a:rPr lang="en-US" sz="2400" dirty="0" smtClean="0"/>
              <a:t>With new forms and extent of social participation</a:t>
            </a:r>
          </a:p>
          <a:p>
            <a:pPr lvl="1"/>
            <a:r>
              <a:rPr lang="en-US" sz="2400" dirty="0" smtClean="0"/>
              <a:t>With increased reliance on “upward” legitimation</a:t>
            </a:r>
          </a:p>
          <a:p>
            <a:pPr lvl="2"/>
            <a:r>
              <a:rPr lang="en-US" sz="2200" dirty="0" smtClean="0"/>
              <a:t>With projects to make it the people’s:</a:t>
            </a:r>
          </a:p>
          <a:p>
            <a:pPr lvl="3"/>
            <a:r>
              <a:rPr lang="en-US" sz="2200" dirty="0" smtClean="0"/>
              <a:t>Democracy</a:t>
            </a:r>
          </a:p>
          <a:p>
            <a:pPr lvl="3"/>
            <a:r>
              <a:rPr lang="en-US" sz="2200" dirty="0" smtClean="0"/>
              <a:t>Communism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05256"/>
            <a:ext cx="7918450" cy="7888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Rise of Capitalism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486997"/>
            <a:ext cx="7918450" cy="4863719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Self-regulating markets of ever-larger scale</a:t>
            </a:r>
          </a:p>
          <a:p>
            <a:pPr lvl="1"/>
            <a:r>
              <a:rPr lang="en-US" sz="2600" dirty="0" smtClean="0"/>
              <a:t>Economy oriented to continued self-transformation</a:t>
            </a:r>
          </a:p>
          <a:p>
            <a:pPr lvl="2"/>
            <a:r>
              <a:rPr lang="en-US" sz="2200" dirty="0" smtClean="0"/>
              <a:t>Growth</a:t>
            </a:r>
          </a:p>
          <a:p>
            <a:pPr lvl="2"/>
            <a:r>
              <a:rPr lang="en-US" sz="2200" dirty="0" smtClean="0"/>
              <a:t>Accumulation</a:t>
            </a:r>
          </a:p>
          <a:p>
            <a:pPr lvl="2"/>
            <a:r>
              <a:rPr lang="en-US" sz="2200" dirty="0" smtClean="0"/>
              <a:t>Innovation</a:t>
            </a:r>
          </a:p>
          <a:p>
            <a:pPr lvl="1"/>
            <a:r>
              <a:rPr lang="en-US" sz="2600" dirty="0" smtClean="0"/>
              <a:t>A new social organization of labor</a:t>
            </a:r>
          </a:p>
          <a:p>
            <a:pPr lvl="1"/>
            <a:r>
              <a:rPr lang="en-US" sz="2600" dirty="0" smtClean="0"/>
              <a:t>The upheavals of industrialization</a:t>
            </a:r>
          </a:p>
          <a:p>
            <a:pPr lvl="2"/>
            <a:r>
              <a:rPr lang="en-US" sz="2200" dirty="0" smtClean="0"/>
              <a:t>New inequalities</a:t>
            </a:r>
          </a:p>
          <a:p>
            <a:pPr lvl="2"/>
            <a:r>
              <a:rPr lang="en-US" sz="2200" dirty="0" smtClean="0"/>
              <a:t>Massive externalities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Exploration, Empire, and ‘Globalization’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800" dirty="0" smtClean="0"/>
              <a:t>Source for comparative perspectives</a:t>
            </a:r>
          </a:p>
          <a:p>
            <a:pPr lvl="2"/>
            <a:r>
              <a:rPr lang="en-US" sz="2400" dirty="0" smtClean="0"/>
              <a:t>Denaturalizing views of society</a:t>
            </a:r>
          </a:p>
          <a:p>
            <a:pPr lvl="2"/>
            <a:r>
              <a:rPr lang="en-US" sz="2400" dirty="0" smtClean="0"/>
              <a:t>Bringing “culture” into the foreground</a:t>
            </a:r>
          </a:p>
          <a:p>
            <a:pPr lvl="1"/>
            <a:r>
              <a:rPr lang="en-US" sz="2800" dirty="0" smtClean="0"/>
              <a:t>Development of sociological (and anthropological) knowledge in the administrative projects of empire</a:t>
            </a:r>
          </a:p>
          <a:p>
            <a:pPr lvl="1"/>
            <a:r>
              <a:rPr lang="en-US" sz="2800" dirty="0" smtClean="0"/>
              <a:t>Challenge of pluralism and cross-cultural relations</a:t>
            </a:r>
          </a:p>
          <a:p>
            <a:pPr lvl="2"/>
            <a:r>
              <a:rPr lang="en-US" sz="2600" dirty="0" smtClean="0"/>
              <a:t>Contrast to earlier ‘segmental’ empires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72755"/>
            <a:ext cx="7918450" cy="800733"/>
          </a:xfrm>
        </p:spPr>
        <p:txBody>
          <a:bodyPr>
            <a:noAutofit/>
          </a:bodyPr>
          <a:lstStyle/>
          <a:p>
            <a:r>
              <a:rPr lang="en-US" sz="3600" dirty="0" smtClean="0"/>
              <a:t>Urbanization </a:t>
            </a:r>
            <a:br>
              <a:rPr lang="en-US" sz="3600" dirty="0" smtClean="0"/>
            </a:br>
            <a:r>
              <a:rPr lang="en-US" sz="3600" dirty="0" smtClean="0"/>
              <a:t>and Transformations of Scale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681" y="1988027"/>
            <a:ext cx="7730543" cy="434880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 smtClean="0"/>
              <a:t>Cities as realms of political freedom </a:t>
            </a:r>
          </a:p>
          <a:p>
            <a:pPr lvl="2"/>
            <a:r>
              <a:rPr lang="en-US" sz="2600" dirty="0" smtClean="0"/>
              <a:t>Extended into social freedom (pace </a:t>
            </a:r>
            <a:r>
              <a:rPr lang="en-US" sz="2600" dirty="0" err="1" smtClean="0"/>
              <a:t>Simmel</a:t>
            </a:r>
            <a:r>
              <a:rPr lang="en-US" sz="2600" dirty="0" smtClean="0"/>
              <a:t>)</a:t>
            </a:r>
          </a:p>
          <a:p>
            <a:pPr lvl="1"/>
            <a:r>
              <a:rPr lang="en-US" sz="2800" dirty="0" smtClean="0"/>
              <a:t>Cities as realms of sociability</a:t>
            </a:r>
          </a:p>
          <a:p>
            <a:pPr lvl="2"/>
            <a:r>
              <a:rPr lang="en-US" sz="2400" dirty="0" smtClean="0"/>
              <a:t>Including in new mixtures</a:t>
            </a:r>
          </a:p>
          <a:p>
            <a:pPr lvl="1"/>
            <a:r>
              <a:rPr lang="en-US" sz="2800" dirty="0" smtClean="0"/>
              <a:t>The building of infrastructures</a:t>
            </a:r>
          </a:p>
          <a:p>
            <a:pPr lvl="2"/>
            <a:r>
              <a:rPr lang="en-US" sz="2600" dirty="0" smtClean="0"/>
              <a:t>Making urbanization a design and investment project</a:t>
            </a:r>
          </a:p>
          <a:p>
            <a:pPr lvl="2"/>
            <a:r>
              <a:rPr lang="en-US" sz="2600" dirty="0" smtClean="0"/>
              <a:t>Communications</a:t>
            </a:r>
          </a:p>
          <a:p>
            <a:pPr lvl="2"/>
            <a:r>
              <a:rPr lang="en-US" sz="2600" dirty="0" smtClean="0"/>
              <a:t>Transportation</a:t>
            </a:r>
          </a:p>
          <a:p>
            <a:pPr lvl="1"/>
            <a:r>
              <a:rPr lang="en-US" sz="2800" dirty="0" smtClean="0"/>
              <a:t>Anxiety over the loss of community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Transformation of Everyday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358" y="1564445"/>
            <a:ext cx="7167284" cy="456171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800" dirty="0" smtClean="0"/>
              <a:t>Family</a:t>
            </a:r>
          </a:p>
          <a:p>
            <a:pPr lvl="1"/>
            <a:r>
              <a:rPr lang="en-US" sz="2800" dirty="0" smtClean="0"/>
              <a:t>Gender</a:t>
            </a:r>
          </a:p>
          <a:p>
            <a:pPr lvl="1"/>
            <a:r>
              <a:rPr lang="en-US" sz="2800" dirty="0" smtClean="0"/>
              <a:t>Childhood</a:t>
            </a:r>
          </a:p>
          <a:p>
            <a:pPr lvl="1"/>
            <a:r>
              <a:rPr lang="en-US" sz="2800" dirty="0" smtClean="0"/>
              <a:t>Education</a:t>
            </a:r>
          </a:p>
          <a:p>
            <a:pPr lvl="1"/>
            <a:r>
              <a:rPr lang="en-US" sz="2800" dirty="0" smtClean="0"/>
              <a:t>Migration</a:t>
            </a:r>
          </a:p>
          <a:p>
            <a:pPr lvl="2"/>
            <a:r>
              <a:rPr lang="en-US" sz="2600" dirty="0" smtClean="0"/>
              <a:t>Rural to urban as well as international</a:t>
            </a:r>
          </a:p>
          <a:p>
            <a:pPr lvl="2"/>
            <a:r>
              <a:rPr lang="en-US" sz="2600" dirty="0" smtClean="0"/>
              <a:t>Reconstruction of community</a:t>
            </a:r>
          </a:p>
          <a:p>
            <a:pPr lvl="1"/>
            <a:r>
              <a:rPr lang="en-US" sz="2800" dirty="0" smtClean="0"/>
              <a:t>Consumption</a:t>
            </a:r>
          </a:p>
          <a:p>
            <a:pPr lvl="2"/>
            <a:r>
              <a:rPr lang="en-US" sz="2600" dirty="0" smtClean="0"/>
              <a:t>Including increasing cultural goods</a:t>
            </a:r>
          </a:p>
          <a:p>
            <a:pPr lvl="1"/>
            <a:r>
              <a:rPr lang="en-US" sz="2800" dirty="0" smtClean="0"/>
              <a:t>Valuing ordinary happiness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76116"/>
            <a:ext cx="7918450" cy="800733"/>
          </a:xfrm>
        </p:spPr>
        <p:txBody>
          <a:bodyPr>
            <a:noAutofit/>
          </a:bodyPr>
          <a:lstStyle/>
          <a:p>
            <a:r>
              <a:rPr lang="en-US" sz="3600" dirty="0" smtClean="0"/>
              <a:t>Individualism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228712"/>
            <a:ext cx="7918450" cy="532901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/>
              <a:t>Not just possessive individualism or illusions of self-sufficiency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Deepening the idea and experience of the person</a:t>
            </a:r>
          </a:p>
          <a:p>
            <a:pPr>
              <a:spcBef>
                <a:spcPts val="1200"/>
              </a:spcBef>
            </a:pPr>
            <a:r>
              <a:rPr lang="en-US" sz="3097" dirty="0" smtClean="0"/>
              <a:t>From Protestantism through Romanticism to “the Care of the Self”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Inwardness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Value</a:t>
            </a:r>
          </a:p>
          <a:p>
            <a:pPr>
              <a:spcBef>
                <a:spcPts val="1200"/>
              </a:spcBef>
            </a:pPr>
            <a:r>
              <a:rPr lang="en-US" sz="3097" dirty="0" smtClean="0"/>
              <a:t>Crucial to the “</a:t>
            </a:r>
            <a:r>
              <a:rPr lang="en-US" sz="3097" dirty="0" err="1" smtClean="0"/>
              <a:t>verstehende</a:t>
            </a:r>
            <a:r>
              <a:rPr lang="en-US" sz="3097" dirty="0" smtClean="0"/>
              <a:t>” perspective on social relations: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Created, chosen, meaningfully interpreted</a:t>
            </a:r>
          </a:p>
          <a:p>
            <a:pPr>
              <a:spcBef>
                <a:spcPts val="1200"/>
              </a:spcBef>
            </a:pPr>
            <a:r>
              <a:rPr lang="en-US" sz="3097" dirty="0" smtClean="0"/>
              <a:t>“Self and society are twinborn” (C.H. Cooley)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Both a universal truism and historically specific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386562"/>
            <a:ext cx="7918450" cy="607452"/>
          </a:xfrm>
        </p:spPr>
        <p:txBody>
          <a:bodyPr>
            <a:noAutofit/>
          </a:bodyPr>
          <a:lstStyle/>
          <a:p>
            <a:r>
              <a:rPr lang="en-US" sz="3600" dirty="0" smtClean="0"/>
              <a:t>Secularism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270128"/>
            <a:ext cx="8084292" cy="51495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Not in the sense of irreligion nor of a “subtraction story”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But as the growing capacity of this-worldly institutions to organize social life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From states to business corporations to universities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This-worldly explanations of social life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As in science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Related transformations of religion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By pluralism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Structured as choice rather than tradition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As sources for contending positions on the organization of social life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5099</TotalTime>
  <Words>1312</Words>
  <Application>Microsoft Macintosh PowerPoint</Application>
  <PresentationFormat>On-screen Show (4:3)</PresentationFormat>
  <Paragraphs>261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Twilight</vt:lpstr>
      <vt:lpstr>Sociology and the Challenges of the 21st Century</vt:lpstr>
      <vt:lpstr>Sociology has always been shaped by the world around it</vt:lpstr>
      <vt:lpstr>The Rise of the Modern State </vt:lpstr>
      <vt:lpstr>The Rise of Capitalism </vt:lpstr>
      <vt:lpstr>Exploration, Empire, and ‘Globalization’ </vt:lpstr>
      <vt:lpstr>Urbanization  and Transformations of Scale </vt:lpstr>
      <vt:lpstr>Transformation of Everyday Life </vt:lpstr>
      <vt:lpstr>Individualism </vt:lpstr>
      <vt:lpstr>Secularism </vt:lpstr>
      <vt:lpstr>Nationalism </vt:lpstr>
      <vt:lpstr>The Rise of Social Movements </vt:lpstr>
      <vt:lpstr>New Problems of Social Cohesion</vt:lpstr>
      <vt:lpstr>Science</vt:lpstr>
      <vt:lpstr>All these social sources and foci for sociology remain important </vt:lpstr>
      <vt:lpstr>The dog that didn’t bark</vt:lpstr>
      <vt:lpstr>The Need for Sociology</vt:lpstr>
      <vt:lpstr>21st Century Challenges</vt:lpstr>
      <vt:lpstr>Institutions</vt:lpstr>
      <vt:lpstr>Solidarity</vt:lpstr>
      <vt:lpstr>Security</vt:lpstr>
      <vt:lpstr>Metamorphoses</vt:lpstr>
      <vt:lpstr>Capitalism</vt:lpstr>
      <vt:lpstr>Cultural creativity</vt:lpstr>
      <vt:lpstr>Infrastructure</vt:lpstr>
      <vt:lpstr>The Return of Geopolitics</vt:lpstr>
      <vt:lpstr>How are these connected?</vt:lpstr>
      <vt:lpstr>Sociology is needed to understand a changing world  -  but sociology also needs to change</vt:lpstr>
    </vt:vector>
  </TitlesOfParts>
  <Company>NYU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Sociological Manifesto</dc:title>
  <dc:creator>Craig Calhoun</dc:creator>
  <cp:lastModifiedBy>Office User</cp:lastModifiedBy>
  <cp:revision>103</cp:revision>
  <dcterms:created xsi:type="dcterms:W3CDTF">2010-11-26T15:00:31Z</dcterms:created>
  <dcterms:modified xsi:type="dcterms:W3CDTF">2015-11-23T16:26:55Z</dcterms:modified>
</cp:coreProperties>
</file>